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272" r:id="rId4"/>
    <p:sldId id="275" r:id="rId5"/>
    <p:sldId id="296" r:id="rId6"/>
    <p:sldId id="297" r:id="rId7"/>
    <p:sldId id="298" r:id="rId8"/>
    <p:sldId id="274" r:id="rId9"/>
    <p:sldId id="299" r:id="rId10"/>
    <p:sldId id="280" r:id="rId11"/>
    <p:sldId id="300" r:id="rId12"/>
    <p:sldId id="258" r:id="rId13"/>
    <p:sldId id="301" r:id="rId14"/>
    <p:sldId id="265" r:id="rId15"/>
    <p:sldId id="290" r:id="rId16"/>
    <p:sldId id="303" r:id="rId17"/>
    <p:sldId id="302" r:id="rId18"/>
    <p:sldId id="271" r:id="rId19"/>
    <p:sldId id="287" r:id="rId20"/>
    <p:sldId id="294" r:id="rId21"/>
    <p:sldId id="257" r:id="rId22"/>
    <p:sldId id="269" r:id="rId23"/>
    <p:sldId id="25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CBB7"/>
    <a:srgbClr val="F2F2F2"/>
    <a:srgbClr val="EEE9E2"/>
    <a:srgbClr val="0193A7"/>
    <a:srgbClr val="41CFDA"/>
    <a:srgbClr val="FFFFFF"/>
    <a:srgbClr val="F4C58F"/>
    <a:srgbClr val="F8D9B6"/>
    <a:srgbClr val="2FF3FD"/>
    <a:srgbClr val="143DE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www.foresttrip.go.kr/main.do?hmpgId=FRI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festay.visitkorea.or.kr/usr/main/mainSelectList.kto" TargetMode="External"/><Relationship Id="rId5" Type="http://schemas.openxmlformats.org/officeDocument/2006/relationships/hyperlink" Target="https://korean.visitkorea.or.kr/main/main.do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3084665" y="0"/>
            <a:ext cx="5860426" cy="1519990"/>
            <a:chOff x="3661803" y="2747210"/>
            <a:chExt cx="4737241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3661803" y="3075056"/>
              <a:ext cx="4334553" cy="63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143DEC"/>
                  </a:solidFill>
                  <a:latin typeface="Arial Rounded MT Bold" panose="020F0704030504030204" pitchFamily="34" charset="0"/>
                </a:rPr>
                <a:t>Riding the Wind</a:t>
              </a:r>
              <a:endParaRPr lang="ko-KR" altLang="en-US" sz="4000" b="1" dirty="0">
                <a:solidFill>
                  <a:srgbClr val="143DEC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065127-90DE-4283-801F-840CFC6880FD}"/>
              </a:ext>
            </a:extLst>
          </p:cNvPr>
          <p:cNvSpPr txBox="1"/>
          <p:nvPr/>
        </p:nvSpPr>
        <p:spPr>
          <a:xfrm>
            <a:off x="9685867" y="5545668"/>
            <a:ext cx="187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배용현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유호재</a:t>
            </a:r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배경 및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692551" y="2430315"/>
            <a:ext cx="3525520" cy="2294208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2BE011-3D57-4632-A1CE-846EB11C7FF7}"/>
              </a:ext>
            </a:extLst>
          </p:cNvPr>
          <p:cNvSpPr txBox="1"/>
          <p:nvPr/>
        </p:nvSpPr>
        <p:spPr>
          <a:xfrm>
            <a:off x="1485334" y="4970648"/>
            <a:ext cx="193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포털 사이트 검색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4616B6-C795-4EF4-A821-E9227332D39E}"/>
              </a:ext>
            </a:extLst>
          </p:cNvPr>
          <p:cNvSpPr/>
          <p:nvPr/>
        </p:nvSpPr>
        <p:spPr>
          <a:xfrm>
            <a:off x="4370471" y="2430315"/>
            <a:ext cx="3525520" cy="229420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14CC2-180D-483B-9AEF-F18B732BB4EA}"/>
              </a:ext>
            </a:extLst>
          </p:cNvPr>
          <p:cNvSpPr txBox="1"/>
          <p:nvPr/>
        </p:nvSpPr>
        <p:spPr>
          <a:xfrm>
            <a:off x="5856553" y="497064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SNS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7C136-0261-428A-8B5A-9776B232AB83}"/>
              </a:ext>
            </a:extLst>
          </p:cNvPr>
          <p:cNvSpPr/>
          <p:nvPr/>
        </p:nvSpPr>
        <p:spPr>
          <a:xfrm>
            <a:off x="8048391" y="2430315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A914-C283-4EED-80AA-52B5BAE2C811}"/>
              </a:ext>
            </a:extLst>
          </p:cNvPr>
          <p:cNvSpPr txBox="1"/>
          <p:nvPr/>
        </p:nvSpPr>
        <p:spPr>
          <a:xfrm>
            <a:off x="8841174" y="4970648"/>
            <a:ext cx="193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여행 가이드북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32CA4B-50A7-4EE9-8739-0FCF77B8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220" y="2430315"/>
            <a:ext cx="1615862" cy="22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배경 및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2" name="Picture 4" descr="제 3 자 - 무료 사용자개 아이콘">
            <a:extLst>
              <a:ext uri="{FF2B5EF4-FFF2-40B4-BE49-F238E27FC236}">
                <a16:creationId xmlns:a16="http://schemas.microsoft.com/office/drawing/2014/main" id="{D2E41241-5DBA-48C6-9F94-C7657D3E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3796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7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438454-4445-470C-9B40-D588F897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E5AFEBE-345C-421D-9E6A-4A0DD540B24B}"/>
              </a:ext>
            </a:extLst>
          </p:cNvPr>
          <p:cNvGrpSpPr/>
          <p:nvPr/>
        </p:nvGrpSpPr>
        <p:grpSpPr>
          <a:xfrm>
            <a:off x="6302308" y="2502765"/>
            <a:ext cx="3762568" cy="926235"/>
            <a:chOff x="930338" y="2935261"/>
            <a:chExt cx="3762568" cy="9262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E65F7B-89D6-4469-9DAC-DFF4F768E604}"/>
                </a:ext>
              </a:extLst>
            </p:cNvPr>
            <p:cNvSpPr txBox="1"/>
            <p:nvPr/>
          </p:nvSpPr>
          <p:spPr>
            <a:xfrm>
              <a:off x="930338" y="3215165"/>
              <a:ext cx="37625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</a:rPr>
                <a:t>추진계획 및 일정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BE77B-933E-4E29-84ED-CFFEE53737F1}"/>
                </a:ext>
              </a:extLst>
            </p:cNvPr>
            <p:cNvSpPr txBox="1"/>
            <p:nvPr/>
          </p:nvSpPr>
          <p:spPr>
            <a:xfrm>
              <a:off x="930338" y="2935261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Part 3, 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38D8D6-5C84-4125-A95C-5518763A767D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추진계획 및 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F46A2F2-457E-4819-BAE0-FECEACB14887}"/>
              </a:ext>
            </a:extLst>
          </p:cNvPr>
          <p:cNvSpPr/>
          <p:nvPr/>
        </p:nvSpPr>
        <p:spPr>
          <a:xfrm>
            <a:off x="4821107" y="555285"/>
            <a:ext cx="966952" cy="35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용현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FC3F51A-CF1B-4F64-8178-B01DAB09AE94}"/>
              </a:ext>
            </a:extLst>
          </p:cNvPr>
          <p:cNvSpPr/>
          <p:nvPr/>
        </p:nvSpPr>
        <p:spPr>
          <a:xfrm>
            <a:off x="5788059" y="560227"/>
            <a:ext cx="810704" cy="351639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호재</a:t>
            </a: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E30D901-2B3B-421B-8380-C7586E731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58135"/>
              </p:ext>
            </p:extLst>
          </p:nvPr>
        </p:nvGraphicFramePr>
        <p:xfrm>
          <a:off x="767229" y="1263251"/>
          <a:ext cx="11007825" cy="1673190"/>
        </p:xfrm>
        <a:graphic>
          <a:graphicData uri="http://schemas.openxmlformats.org/drawingml/2006/table">
            <a:tbl>
              <a:tblPr/>
              <a:tblGrid>
                <a:gridCol w="2201565">
                  <a:extLst>
                    <a:ext uri="{9D8B030D-6E8A-4147-A177-3AD203B41FA5}">
                      <a16:colId xmlns:a16="http://schemas.microsoft.com/office/drawing/2014/main" val="1116673276"/>
                    </a:ext>
                  </a:extLst>
                </a:gridCol>
                <a:gridCol w="2201565">
                  <a:extLst>
                    <a:ext uri="{9D8B030D-6E8A-4147-A177-3AD203B41FA5}">
                      <a16:colId xmlns:a16="http://schemas.microsoft.com/office/drawing/2014/main" val="3912030563"/>
                    </a:ext>
                  </a:extLst>
                </a:gridCol>
                <a:gridCol w="2201565">
                  <a:extLst>
                    <a:ext uri="{9D8B030D-6E8A-4147-A177-3AD203B41FA5}">
                      <a16:colId xmlns:a16="http://schemas.microsoft.com/office/drawing/2014/main" val="907390618"/>
                    </a:ext>
                  </a:extLst>
                </a:gridCol>
                <a:gridCol w="2201565">
                  <a:extLst>
                    <a:ext uri="{9D8B030D-6E8A-4147-A177-3AD203B41FA5}">
                      <a16:colId xmlns:a16="http://schemas.microsoft.com/office/drawing/2014/main" val="878874371"/>
                    </a:ext>
                  </a:extLst>
                </a:gridCol>
                <a:gridCol w="2201565">
                  <a:extLst>
                    <a:ext uri="{9D8B030D-6E8A-4147-A177-3AD203B41FA5}">
                      <a16:colId xmlns:a16="http://schemas.microsoft.com/office/drawing/2014/main" val="2096432106"/>
                    </a:ext>
                  </a:extLst>
                </a:gridCol>
              </a:tblGrid>
              <a:tr h="4824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5/15(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5/16(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화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9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5/17(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5/18(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C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5/19(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83194"/>
                  </a:ext>
                </a:extLst>
              </a:tr>
              <a:tr h="2976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생성 및 환경설정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변환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(rest, </a:t>
                      </a:r>
                      <a:r>
                        <a:rPr lang="en-US" altLang="ko-KR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보완 및 정리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기능 구현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756904"/>
                  </a:ext>
                </a:extLst>
              </a:tr>
              <a:tr h="2976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생성 및 환경설정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변환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(rest, </a:t>
                      </a:r>
                      <a:r>
                        <a:rPr lang="en-US" altLang="ko-KR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jwt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토큰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(access, refresh)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검색 기능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공유게시한 상세보기 필드 정리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667606"/>
                  </a:ext>
                </a:extLst>
              </a:tr>
              <a:tr h="297696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Vuex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및 회원가입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Access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토큰 재발급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507074"/>
                  </a:ext>
                </a:extLst>
              </a:tr>
              <a:tr h="297696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 수정 및 변수 표준화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72405"/>
                  </a:ext>
                </a:extLst>
              </a:tr>
            </a:tbl>
          </a:graphicData>
        </a:graphic>
      </p:graphicFrame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2A4F1636-4675-4B29-96E4-B646EF618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3443"/>
              </p:ext>
            </p:extLst>
          </p:nvPr>
        </p:nvGraphicFramePr>
        <p:xfrm>
          <a:off x="767228" y="3546109"/>
          <a:ext cx="11007825" cy="1720299"/>
        </p:xfrm>
        <a:graphic>
          <a:graphicData uri="http://schemas.openxmlformats.org/drawingml/2006/table">
            <a:tbl>
              <a:tblPr/>
              <a:tblGrid>
                <a:gridCol w="2201565">
                  <a:extLst>
                    <a:ext uri="{9D8B030D-6E8A-4147-A177-3AD203B41FA5}">
                      <a16:colId xmlns:a16="http://schemas.microsoft.com/office/drawing/2014/main" val="1116673276"/>
                    </a:ext>
                  </a:extLst>
                </a:gridCol>
                <a:gridCol w="2201565">
                  <a:extLst>
                    <a:ext uri="{9D8B030D-6E8A-4147-A177-3AD203B41FA5}">
                      <a16:colId xmlns:a16="http://schemas.microsoft.com/office/drawing/2014/main" val="3912030563"/>
                    </a:ext>
                  </a:extLst>
                </a:gridCol>
                <a:gridCol w="2201565">
                  <a:extLst>
                    <a:ext uri="{9D8B030D-6E8A-4147-A177-3AD203B41FA5}">
                      <a16:colId xmlns:a16="http://schemas.microsoft.com/office/drawing/2014/main" val="907390618"/>
                    </a:ext>
                  </a:extLst>
                </a:gridCol>
                <a:gridCol w="2201565">
                  <a:extLst>
                    <a:ext uri="{9D8B030D-6E8A-4147-A177-3AD203B41FA5}">
                      <a16:colId xmlns:a16="http://schemas.microsoft.com/office/drawing/2014/main" val="878874371"/>
                    </a:ext>
                  </a:extLst>
                </a:gridCol>
                <a:gridCol w="2201565">
                  <a:extLst>
                    <a:ext uri="{9D8B030D-6E8A-4147-A177-3AD203B41FA5}">
                      <a16:colId xmlns:a16="http://schemas.microsoft.com/office/drawing/2014/main" val="2096432106"/>
                    </a:ext>
                  </a:extLst>
                </a:gridCol>
              </a:tblGrid>
              <a:tr h="4824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5/20(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토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5/21(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9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5/22(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5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5/23(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화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C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5/24(</a:t>
                      </a:r>
                      <a:r>
                        <a:rPr lang="ko-KR" alt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83194"/>
                  </a:ext>
                </a:extLst>
              </a:tr>
              <a:tr h="2976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여행경로 테이블 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여행경로 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여행경로 테스트 및 완성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여행경로 추천기능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BE/FR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코드 </a:t>
                      </a:r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리팩토링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756904"/>
                  </a:ext>
                </a:extLst>
              </a:tr>
              <a:tr h="2976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수정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업데이트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여행경로 뷰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좋아요기능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뷰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BE/FR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코드 </a:t>
                      </a:r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리팩토링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667606"/>
                  </a:ext>
                </a:extLst>
              </a:tr>
              <a:tr h="2976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이메일인증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비밀번호 변경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 시 비밀번호 확인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뷰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뷰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507074"/>
                  </a:ext>
                </a:extLst>
              </a:tr>
              <a:tr h="2976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유저정보 </a:t>
                      </a:r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ID/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유효성검사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팔로잉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팔로우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뷰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772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0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8D40B6-1470-4F1C-A74A-AF2A3ED2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1C2CC5A-9AEE-4BD2-911B-91F3C6B06B4D}"/>
              </a:ext>
            </a:extLst>
          </p:cNvPr>
          <p:cNvGrpSpPr/>
          <p:nvPr/>
        </p:nvGrpSpPr>
        <p:grpSpPr>
          <a:xfrm>
            <a:off x="7037598" y="5093999"/>
            <a:ext cx="4257897" cy="926235"/>
            <a:chOff x="6859798" y="5093999"/>
            <a:chExt cx="4257897" cy="9262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5244F4-247E-458C-97FF-4310F4C88180}"/>
                </a:ext>
              </a:extLst>
            </p:cNvPr>
            <p:cNvSpPr txBox="1"/>
            <p:nvPr/>
          </p:nvSpPr>
          <p:spPr>
            <a:xfrm>
              <a:off x="6859798" y="5373903"/>
              <a:ext cx="4257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 및 구조도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7396C9-1BA2-4BC9-B8B3-51DAC4F844E4}"/>
                </a:ext>
              </a:extLst>
            </p:cNvPr>
            <p:cNvSpPr txBox="1"/>
            <p:nvPr/>
          </p:nvSpPr>
          <p:spPr>
            <a:xfrm>
              <a:off x="6859798" y="5093999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44DDAF-4A78-4706-A30C-118867658224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7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8A4AEE-6100-42AE-885F-AD86E43EE4DD}"/>
              </a:ext>
            </a:extLst>
          </p:cNvPr>
          <p:cNvSpPr txBox="1"/>
          <p:nvPr/>
        </p:nvSpPr>
        <p:spPr>
          <a:xfrm>
            <a:off x="1727412" y="5651975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Spring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boot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C7C2E02-FB94-4B78-87DB-199713B68F78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C9243-5D0B-4FFC-BDA5-0DD70D3DBCFC}"/>
              </a:ext>
            </a:extLst>
          </p:cNvPr>
          <p:cNvSpPr txBox="1"/>
          <p:nvPr/>
        </p:nvSpPr>
        <p:spPr>
          <a:xfrm>
            <a:off x="5752458" y="5651975"/>
            <a:ext cx="755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Vue.js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6E93F-141C-4AFB-8934-FC7DB982F3C5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D4CF55-EF3A-4412-A01E-353535AD9071}"/>
              </a:ext>
            </a:extLst>
          </p:cNvPr>
          <p:cNvSpPr txBox="1"/>
          <p:nvPr/>
        </p:nvSpPr>
        <p:spPr>
          <a:xfrm>
            <a:off x="9417953" y="5651975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Mysql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D4C088-6D84-4A71-8486-EBEDDC80285F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eclipse에서 spring-boot로 web 만들기 - 👨‍💻꿈꾸는 태태태의 공간">
            <a:extLst>
              <a:ext uri="{FF2B5EF4-FFF2-40B4-BE49-F238E27FC236}">
                <a16:creationId xmlns:a16="http://schemas.microsoft.com/office/drawing/2014/main" id="{A458BAB4-FD9F-41A1-972C-859D446A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79733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ue.js 를 시작하기에 앞서 ...">
            <a:extLst>
              <a:ext uri="{FF2B5EF4-FFF2-40B4-BE49-F238E27FC236}">
                <a16:creationId xmlns:a16="http://schemas.microsoft.com/office/drawing/2014/main" id="{EA24E8AE-FD6C-4A00-B9FC-C2F2EEA0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43" y="1937399"/>
            <a:ext cx="4468052" cy="273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ownload MySQL Logo in SVG Vector or PNG File Format - Logo.wine">
            <a:extLst>
              <a:ext uri="{FF2B5EF4-FFF2-40B4-BE49-F238E27FC236}">
                <a16:creationId xmlns:a16="http://schemas.microsoft.com/office/drawing/2014/main" id="{C22AD488-0309-48FE-A348-81276E599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8" descr="Download MySQL Logo in SVG Vector or PNG File Format - Logo.wine">
            <a:extLst>
              <a:ext uri="{FF2B5EF4-FFF2-40B4-BE49-F238E27FC236}">
                <a16:creationId xmlns:a16="http://schemas.microsoft.com/office/drawing/2014/main" id="{808696EC-4140-492E-BB16-E10A85C53D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6" name="Picture 10" descr="Logo Mysql PNG Images, Free Download - Free Transparent PNG Logos">
            <a:extLst>
              <a:ext uri="{FF2B5EF4-FFF2-40B4-BE49-F238E27FC236}">
                <a16:creationId xmlns:a16="http://schemas.microsoft.com/office/drawing/2014/main" id="{37BF5B02-8DDF-4C33-90DE-B7FA003C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42" y="2035270"/>
            <a:ext cx="2407012" cy="24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70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46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UseCaseDiagram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D7C44D-9245-4B3E-8093-4E3AA9945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02" y="1237964"/>
            <a:ext cx="9163395" cy="515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1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시연영상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9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94994-6130-4D29-A8BD-3D4D7E1FC4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1E5EAF4-CB13-4682-A352-C22208EAE49C}"/>
              </a:ext>
            </a:extLst>
          </p:cNvPr>
          <p:cNvGrpSpPr/>
          <p:nvPr/>
        </p:nvGrpSpPr>
        <p:grpSpPr>
          <a:xfrm>
            <a:off x="457688" y="795377"/>
            <a:ext cx="4326826" cy="864679"/>
            <a:chOff x="279888" y="795377"/>
            <a:chExt cx="4326826" cy="8646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DC312A-138B-431E-9D9D-F45A5A16179D}"/>
                </a:ext>
              </a:extLst>
            </p:cNvPr>
            <p:cNvSpPr txBox="1"/>
            <p:nvPr/>
          </p:nvSpPr>
          <p:spPr>
            <a:xfrm>
              <a:off x="279888" y="1075281"/>
              <a:ext cx="4326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시장 분석 및 기대 효과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ADCDC1-B113-4273-B821-C13FA45101AF}"/>
                </a:ext>
              </a:extLst>
            </p:cNvPr>
            <p:cNvSpPr txBox="1"/>
            <p:nvPr/>
          </p:nvSpPr>
          <p:spPr>
            <a:xfrm>
              <a:off x="279888" y="795377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5,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8D7B41-BB90-4642-9CCF-506ECFA9E10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7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326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시장 분석 및 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7EAF9-BA57-4F24-BC16-8248AA73A691}"/>
              </a:ext>
            </a:extLst>
          </p:cNvPr>
          <p:cNvSpPr txBox="1"/>
          <p:nvPr/>
        </p:nvSpPr>
        <p:spPr>
          <a:xfrm>
            <a:off x="1100200" y="2994019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E73D056-FE70-4D75-8771-A9D76DAF179A}"/>
              </a:ext>
            </a:extLst>
          </p:cNvPr>
          <p:cNvSpPr txBox="1"/>
          <p:nvPr/>
        </p:nvSpPr>
        <p:spPr>
          <a:xfrm>
            <a:off x="2964537" y="2994019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50BD7-82CC-468C-8213-4575A121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8" y="1237965"/>
            <a:ext cx="4449645" cy="16843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6D16AD-8358-41C6-80C0-DF96CDF95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8" y="2922304"/>
            <a:ext cx="4449644" cy="15779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324D6A-4129-484D-A6CB-28216192C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96" y="4736650"/>
            <a:ext cx="4449644" cy="1766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9A9EF5-BFD7-4966-AC70-E25D06793F87}"/>
              </a:ext>
            </a:extLst>
          </p:cNvPr>
          <p:cNvSpPr txBox="1"/>
          <p:nvPr/>
        </p:nvSpPr>
        <p:spPr>
          <a:xfrm>
            <a:off x="5184742" y="2578520"/>
            <a:ext cx="641022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대한민국 구석구석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https://korean.visitkorea.or.kr/main/main.do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한국관광공사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https://safestay.visitkorea.or.kr/usr/main/mainSelectList.kto</a:t>
            </a:r>
            <a:endParaRPr lang="en-US" altLang="ko-KR" sz="1400" dirty="0"/>
          </a:p>
          <a:p>
            <a:endParaRPr lang="en-US" altLang="ko-KR" sz="1200" dirty="0"/>
          </a:p>
          <a:p>
            <a:r>
              <a:rPr lang="ko-KR" altLang="en-US" sz="1400" dirty="0" err="1"/>
              <a:t>숲나들</a:t>
            </a:r>
            <a:r>
              <a:rPr lang="en-US" altLang="ko-KR" sz="1400" dirty="0"/>
              <a:t>e: </a:t>
            </a:r>
            <a:r>
              <a:rPr lang="en-US" altLang="ko-KR" sz="1400" dirty="0">
                <a:hlinkClick r:id="rId7"/>
              </a:rPr>
              <a:t>https://www.foresttrip.go.kr/main.do?hmpgId=FRIP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=&gt; </a:t>
            </a:r>
            <a:r>
              <a:rPr lang="ko-KR" altLang="en-US" sz="1400" dirty="0"/>
              <a:t>서비스 제공자의 일방적 정보 전달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=&gt; Riding The Wind</a:t>
            </a:r>
            <a:r>
              <a:rPr lang="ko-KR" altLang="en-US" sz="1400" dirty="0"/>
              <a:t>는 커뮤니티 기능 중심의 활발한 정보 교류</a:t>
            </a:r>
          </a:p>
        </p:txBody>
      </p:sp>
    </p:spTree>
    <p:extLst>
      <p:ext uri="{BB962C8B-B14F-4D97-AF65-F5344CB8AC3E}">
        <p14:creationId xmlns:p14="http://schemas.microsoft.com/office/powerpoint/2010/main" val="173480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83679" y="677670"/>
              <a:ext cx="3344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ea typeface="새굴림" panose="02030600000101010101" pitchFamily="18" charset="-127"/>
                </a:rPr>
                <a:t>Content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새굴림" panose="02030600000101010101" pitchFamily="18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1942239"/>
            <a:ext cx="4128140" cy="690146"/>
            <a:chOff x="440155" y="2095500"/>
            <a:chExt cx="3013485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5" y="2095500"/>
              <a:ext cx="568852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00802" y="2117407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069654" y="2178962"/>
              <a:ext cx="2383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프로젝트 소개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837AFE-6090-4466-AADF-5C2F683463D4}"/>
              </a:ext>
            </a:extLst>
          </p:cNvPr>
          <p:cNvGrpSpPr/>
          <p:nvPr/>
        </p:nvGrpSpPr>
        <p:grpSpPr>
          <a:xfrm>
            <a:off x="440154" y="2864449"/>
            <a:ext cx="3746466" cy="690146"/>
            <a:chOff x="440155" y="2095500"/>
            <a:chExt cx="2734868" cy="69014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6E4CE32-D466-4970-B3B5-BBF46AA1735B}"/>
                </a:ext>
              </a:extLst>
            </p:cNvPr>
            <p:cNvSpPr/>
            <p:nvPr/>
          </p:nvSpPr>
          <p:spPr>
            <a:xfrm>
              <a:off x="440155" y="2095500"/>
              <a:ext cx="568852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0E8AF0-2C40-4FD0-BE37-CD5FEC264E17}"/>
                </a:ext>
              </a:extLst>
            </p:cNvPr>
            <p:cNvSpPr txBox="1"/>
            <p:nvPr/>
          </p:nvSpPr>
          <p:spPr>
            <a:xfrm>
              <a:off x="561225" y="2117407"/>
              <a:ext cx="3267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368E7D-8350-42C9-8002-A4B328548F6D}"/>
                </a:ext>
              </a:extLst>
            </p:cNvPr>
            <p:cNvSpPr txBox="1"/>
            <p:nvPr/>
          </p:nvSpPr>
          <p:spPr>
            <a:xfrm>
              <a:off x="1069654" y="2178962"/>
              <a:ext cx="2105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기획 배경 및 목표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B38F14-7932-4D0E-A42B-F835C95DD9A1}"/>
              </a:ext>
            </a:extLst>
          </p:cNvPr>
          <p:cNvGrpSpPr/>
          <p:nvPr/>
        </p:nvGrpSpPr>
        <p:grpSpPr>
          <a:xfrm>
            <a:off x="440154" y="3786661"/>
            <a:ext cx="3448309" cy="690146"/>
            <a:chOff x="440155" y="2095500"/>
            <a:chExt cx="2517216" cy="69014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9BA88D3-19E8-417C-86B4-35548C757784}"/>
                </a:ext>
              </a:extLst>
            </p:cNvPr>
            <p:cNvSpPr/>
            <p:nvPr/>
          </p:nvSpPr>
          <p:spPr>
            <a:xfrm>
              <a:off x="440155" y="2095500"/>
              <a:ext cx="568852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529A6E-78AA-4885-AE35-5A85B20FC3E0}"/>
                </a:ext>
              </a:extLst>
            </p:cNvPr>
            <p:cNvSpPr txBox="1"/>
            <p:nvPr/>
          </p:nvSpPr>
          <p:spPr>
            <a:xfrm>
              <a:off x="561225" y="2117407"/>
              <a:ext cx="3267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AADD94-1739-4800-8100-DD0E5E40229C}"/>
                </a:ext>
              </a:extLst>
            </p:cNvPr>
            <p:cNvSpPr txBox="1"/>
            <p:nvPr/>
          </p:nvSpPr>
          <p:spPr>
            <a:xfrm>
              <a:off x="1069654" y="2178962"/>
              <a:ext cx="18877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추진 계획</a:t>
              </a:r>
              <a:r>
                <a:rPr lang="en-US" altLang="ko-KR" sz="2800" spc="-150" dirty="0"/>
                <a:t>(</a:t>
              </a:r>
              <a:r>
                <a:rPr lang="ko-KR" altLang="en-US" sz="2800" spc="-150" dirty="0"/>
                <a:t>일정</a:t>
              </a:r>
              <a:r>
                <a:rPr lang="en-US" altLang="ko-KR" sz="2800" spc="-150" dirty="0"/>
                <a:t>)</a:t>
              </a:r>
              <a:endParaRPr lang="ko-KR" altLang="en-US" sz="2800" spc="-15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80810F-86EA-49C5-A283-CE1A133DCFE8}"/>
              </a:ext>
            </a:extLst>
          </p:cNvPr>
          <p:cNvGrpSpPr/>
          <p:nvPr/>
        </p:nvGrpSpPr>
        <p:grpSpPr>
          <a:xfrm>
            <a:off x="440154" y="4707672"/>
            <a:ext cx="2486507" cy="690146"/>
            <a:chOff x="440155" y="2095500"/>
            <a:chExt cx="1815115" cy="69014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A144716-14AF-4329-9D31-9613A46B8B76}"/>
                </a:ext>
              </a:extLst>
            </p:cNvPr>
            <p:cNvSpPr/>
            <p:nvPr/>
          </p:nvSpPr>
          <p:spPr>
            <a:xfrm>
              <a:off x="440155" y="2095500"/>
              <a:ext cx="568852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E16C577-2035-4A52-8255-9D97BFB29B65}"/>
                </a:ext>
              </a:extLst>
            </p:cNvPr>
            <p:cNvSpPr txBox="1"/>
            <p:nvPr/>
          </p:nvSpPr>
          <p:spPr>
            <a:xfrm>
              <a:off x="561225" y="2117407"/>
              <a:ext cx="3267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43AE49-58B3-4E7F-AF92-83587A5FE69D}"/>
                </a:ext>
              </a:extLst>
            </p:cNvPr>
            <p:cNvSpPr txBox="1"/>
            <p:nvPr/>
          </p:nvSpPr>
          <p:spPr>
            <a:xfrm>
              <a:off x="1069654" y="2178962"/>
              <a:ext cx="118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시장 분석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101F5A3-0C46-441E-B811-3DD40C5EFF25}"/>
              </a:ext>
            </a:extLst>
          </p:cNvPr>
          <p:cNvGrpSpPr/>
          <p:nvPr/>
        </p:nvGrpSpPr>
        <p:grpSpPr>
          <a:xfrm>
            <a:off x="440154" y="5629884"/>
            <a:ext cx="2406356" cy="690146"/>
            <a:chOff x="440155" y="2095500"/>
            <a:chExt cx="1756607" cy="69014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F4A107-637E-4D8C-B437-6353B4CB438E}"/>
                </a:ext>
              </a:extLst>
            </p:cNvPr>
            <p:cNvSpPr/>
            <p:nvPr/>
          </p:nvSpPr>
          <p:spPr>
            <a:xfrm>
              <a:off x="440155" y="2095500"/>
              <a:ext cx="568852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0DBC60-6ED5-44A9-B4DB-EE11A011A909}"/>
                </a:ext>
              </a:extLst>
            </p:cNvPr>
            <p:cNvSpPr txBox="1"/>
            <p:nvPr/>
          </p:nvSpPr>
          <p:spPr>
            <a:xfrm>
              <a:off x="561225" y="2117407"/>
              <a:ext cx="3267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E797DC-9BAC-47F0-B25D-9B40330B177A}"/>
                </a:ext>
              </a:extLst>
            </p:cNvPr>
            <p:cNvSpPr txBox="1"/>
            <p:nvPr/>
          </p:nvSpPr>
          <p:spPr>
            <a:xfrm>
              <a:off x="1069654" y="2178962"/>
              <a:ext cx="11271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기대효과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96AAFA-EBF0-412F-BDEA-1F10500E2227}"/>
              </a:ext>
            </a:extLst>
          </p:cNvPr>
          <p:cNvSpPr txBox="1"/>
          <p:nvPr/>
        </p:nvSpPr>
        <p:spPr>
          <a:xfrm>
            <a:off x="4146845" y="1943840"/>
            <a:ext cx="3898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후기</a:t>
            </a:r>
          </a:p>
        </p:txBody>
      </p:sp>
    </p:spTree>
    <p:extLst>
      <p:ext uri="{BB962C8B-B14F-4D97-AF65-F5344CB8AC3E}">
        <p14:creationId xmlns:p14="http://schemas.microsoft.com/office/powerpoint/2010/main" val="215932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B7ABFF-2A60-4526-AF76-12497B55D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EC86781-B686-470F-8916-5B863A28AFC3}"/>
              </a:ext>
            </a:extLst>
          </p:cNvPr>
          <p:cNvGrpSpPr/>
          <p:nvPr/>
        </p:nvGrpSpPr>
        <p:grpSpPr>
          <a:xfrm>
            <a:off x="82956" y="952107"/>
            <a:ext cx="7637597" cy="5153735"/>
            <a:chOff x="5415280" y="650240"/>
            <a:chExt cx="6096000" cy="55575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91470E-6643-4EC8-BA9B-0FF9307FE167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D9F0C3-37D7-41FC-AE6C-B58C401BB82B}"/>
                </a:ext>
              </a:extLst>
            </p:cNvPr>
            <p:cNvSpPr txBox="1"/>
            <p:nvPr/>
          </p:nvSpPr>
          <p:spPr>
            <a:xfrm>
              <a:off x="5685791" y="2505537"/>
              <a:ext cx="5687737" cy="3131158"/>
            </a:xfrm>
            <a:prstGeom prst="rect">
              <a:avLst/>
            </a:prstGeom>
            <a:noFill/>
          </p:spPr>
          <p:txBody>
            <a:bodyPr wrap="square" tIns="144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/>
                <a:t>프로젝트를 진행하면서 버그나 일정 압박 때문에 너무 힘들었고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어려움이 많았다</a:t>
              </a:r>
              <a:r>
                <a:rPr lang="en-US" altLang="ko-KR" sz="2000" b="1" dirty="0"/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/>
                <a:t>페어와 함께 하지 않았다면 끝까지 완주할 수 없었을 것 같다</a:t>
              </a:r>
              <a:r>
                <a:rPr lang="en-US" altLang="ko-KR" sz="2000" b="1" dirty="0"/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/>
                <a:t>모든 부분을 만족할 만큼은 욕심부리지 못했지만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그래도 주어진 시간동안 열심히 진행해서 후회가 남지는 않는 것 같다</a:t>
              </a:r>
              <a:r>
                <a:rPr lang="en-US" altLang="ko-KR" sz="2000" b="1" dirty="0"/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/>
                <a:t>다들 </a:t>
              </a:r>
              <a:r>
                <a:rPr lang="en-US" altLang="ko-KR" sz="2000" b="1" dirty="0"/>
                <a:t>1</a:t>
              </a:r>
              <a:r>
                <a:rPr lang="ko-KR" altLang="en-US" sz="2000" b="1" dirty="0"/>
                <a:t>학기 너무 수고했고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원하는 곳 취업 성공했으면 좋겠다</a:t>
              </a:r>
              <a:r>
                <a:rPr lang="en-US" altLang="ko-KR" sz="2000" b="1" dirty="0"/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4140EC-A1D0-4A6E-B826-88FB5134881C}"/>
                </a:ext>
              </a:extLst>
            </p:cNvPr>
            <p:cNvSpPr txBox="1"/>
            <p:nvPr/>
          </p:nvSpPr>
          <p:spPr>
            <a:xfrm>
              <a:off x="5685792" y="1375886"/>
              <a:ext cx="2863284" cy="75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광주</a:t>
              </a:r>
              <a:r>
                <a:rPr lang="en-US" altLang="ko-KR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5</a:t>
              </a:r>
              <a:r>
                <a:rPr lang="ko-KR" altLang="en-US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반 </a:t>
              </a:r>
              <a:r>
                <a:rPr lang="ko-KR" altLang="en-US" sz="3200" spc="-1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배용현</a:t>
              </a:r>
              <a:endPara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0D7F906-23D2-4CD2-9912-B4E0B4426175}"/>
                </a:ext>
              </a:extLst>
            </p:cNvPr>
            <p:cNvCxnSpPr/>
            <p:nvPr/>
          </p:nvCxnSpPr>
          <p:spPr>
            <a:xfrm>
              <a:off x="5685792" y="2280442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76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ED57DE-29DD-43FC-97ED-DF517128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E326E2-C9E5-4125-8E23-84A4BEEAF7E5}"/>
              </a:ext>
            </a:extLst>
          </p:cNvPr>
          <p:cNvSpPr/>
          <p:nvPr/>
        </p:nvSpPr>
        <p:spPr>
          <a:xfrm>
            <a:off x="5910204" y="449255"/>
            <a:ext cx="6096000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DA11C-23A9-4D53-A012-213D80D8E283}"/>
              </a:ext>
            </a:extLst>
          </p:cNvPr>
          <p:cNvSpPr txBox="1"/>
          <p:nvPr/>
        </p:nvSpPr>
        <p:spPr>
          <a:xfrm>
            <a:off x="6245220" y="1714510"/>
            <a:ext cx="5270520" cy="1904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/>
              <a:t>Spring</a:t>
            </a:r>
            <a:r>
              <a:rPr lang="ko-KR" altLang="en-US" sz="2000" spc="-150" dirty="0"/>
              <a:t>으로 진행하는 첫 프로젝트로 아쉬운 점이 많이 있었지만 페어와 함께한 덕에 끝까지 포기하지 않고 마칠 수 있었고</a:t>
            </a:r>
            <a:r>
              <a:rPr lang="en-US" altLang="ko-KR" sz="2000" spc="-150" dirty="0"/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spc="-150" dirty="0"/>
              <a:t>짧은 기간동안 최선을 다한 덕분에 많은 것들을 배울 수 있었다</a:t>
            </a:r>
            <a:r>
              <a:rPr lang="en-US" altLang="ko-KR" sz="2000" spc="-15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CAF47-A6DF-4FC6-BA7B-2F2BE852A617}"/>
              </a:ext>
            </a:extLst>
          </p:cNvPr>
          <p:cNvSpPr txBox="1"/>
          <p:nvPr/>
        </p:nvSpPr>
        <p:spPr>
          <a:xfrm>
            <a:off x="6245220" y="789495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광주</a:t>
            </a:r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반 유호재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CE875D7-F699-4349-8833-776AC7742B07}"/>
              </a:ext>
            </a:extLst>
          </p:cNvPr>
          <p:cNvCxnSpPr>
            <a:cxnSpLocks/>
          </p:cNvCxnSpPr>
          <p:nvPr/>
        </p:nvCxnSpPr>
        <p:spPr>
          <a:xfrm>
            <a:off x="6245220" y="1543275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89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E234F1-15F6-4E30-A12E-40056B7F701B}"/>
              </a:ext>
            </a:extLst>
          </p:cNvPr>
          <p:cNvSpPr txBox="1"/>
          <p:nvPr/>
        </p:nvSpPr>
        <p:spPr>
          <a:xfrm>
            <a:off x="4252386" y="2921168"/>
            <a:ext cx="3687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4528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ABD68-8D65-414B-8636-3DC83DFE1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579855" y="3429000"/>
            <a:ext cx="4335045" cy="1151690"/>
            <a:chOff x="402055" y="3429000"/>
            <a:chExt cx="4335045" cy="11516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402055" y="3429000"/>
              <a:ext cx="4335045" cy="1151690"/>
              <a:chOff x="3538955" y="3323056"/>
              <a:chExt cx="4335045" cy="115169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538955" y="3323056"/>
                <a:ext cx="4335045" cy="1151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3813238" y="3685066"/>
                <a:ext cx="32079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1"/>
                    </a:solidFill>
                  </a:rPr>
                  <a:t>프로젝트 소개 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676338" y="3511106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1,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2098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282672" y="1557591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31201" y="2765830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1224337" y="4772174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2919718"/>
            <a:ext cx="4833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최적경로를 사용한 여행 계획 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25649" y="3922890"/>
            <a:ext cx="5448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사용자들의 교류를 통한 여행경험 공유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E024-0279-45DB-9C6A-9F6DFF32FE74}"/>
              </a:ext>
            </a:extLst>
          </p:cNvPr>
          <p:cNvSpPr txBox="1"/>
          <p:nvPr/>
        </p:nvSpPr>
        <p:spPr>
          <a:xfrm>
            <a:off x="2025649" y="4926062"/>
            <a:ext cx="606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사용자들의 팔로우로 서로의 여행경험 참고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025E1E-A1FB-4EC4-9F77-167DFA3B70B5}"/>
              </a:ext>
            </a:extLst>
          </p:cNvPr>
          <p:cNvSpPr/>
          <p:nvPr/>
        </p:nvSpPr>
        <p:spPr>
          <a:xfrm>
            <a:off x="9992412" y="6608190"/>
            <a:ext cx="2199588" cy="24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0D767B-4BAE-430C-A528-2F283BCDEB8A}"/>
              </a:ext>
            </a:extLst>
          </p:cNvPr>
          <p:cNvSpPr/>
          <p:nvPr/>
        </p:nvSpPr>
        <p:spPr>
          <a:xfrm>
            <a:off x="9992412" y="6608190"/>
            <a:ext cx="2199588" cy="24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613B0-3D61-419F-900E-7F771CAE2115}"/>
              </a:ext>
            </a:extLst>
          </p:cNvPr>
          <p:cNvSpPr txBox="1"/>
          <p:nvPr/>
        </p:nvSpPr>
        <p:spPr>
          <a:xfrm>
            <a:off x="439353" y="1181784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742DEF-0426-426E-B823-7937F4F04037}"/>
              </a:ext>
            </a:extLst>
          </p:cNvPr>
          <p:cNvSpPr txBox="1"/>
          <p:nvPr/>
        </p:nvSpPr>
        <p:spPr>
          <a:xfrm>
            <a:off x="1045261" y="1335672"/>
            <a:ext cx="4833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최적경로를 사용한 여행 계획 제공</a:t>
            </a:r>
          </a:p>
        </p:txBody>
      </p:sp>
      <p:pic>
        <p:nvPicPr>
          <p:cNvPr id="25" name="화면 녹화 24">
            <a:hlinkClick r:id="" action="ppaction://media"/>
            <a:extLst>
              <a:ext uri="{FF2B5EF4-FFF2-40B4-BE49-F238E27FC236}">
                <a16:creationId xmlns:a16="http://schemas.microsoft.com/office/drawing/2014/main" id="{CF1074E0-2CFC-4822-A047-31307D43D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166" b="-1074"/>
          <a:stretch/>
        </p:blipFill>
        <p:spPr>
          <a:xfrm>
            <a:off x="1402299" y="1888326"/>
            <a:ext cx="9387402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0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0D767B-4BAE-430C-A528-2F283BCDEB8A}"/>
              </a:ext>
            </a:extLst>
          </p:cNvPr>
          <p:cNvSpPr/>
          <p:nvPr/>
        </p:nvSpPr>
        <p:spPr>
          <a:xfrm>
            <a:off x="9992412" y="6608190"/>
            <a:ext cx="2199588" cy="24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742DEF-0426-426E-B823-7937F4F04037}"/>
              </a:ext>
            </a:extLst>
          </p:cNvPr>
          <p:cNvSpPr txBox="1"/>
          <p:nvPr/>
        </p:nvSpPr>
        <p:spPr>
          <a:xfrm>
            <a:off x="1045261" y="1335672"/>
            <a:ext cx="5448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사용자들의 교류를 통한 여행경험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F150A-9E13-4EB2-A927-EF0EF51D707B}"/>
              </a:ext>
            </a:extLst>
          </p:cNvPr>
          <p:cNvSpPr txBox="1"/>
          <p:nvPr/>
        </p:nvSpPr>
        <p:spPr>
          <a:xfrm>
            <a:off x="439353" y="1181784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3DDFD-10C5-4CB7-91D3-11CDA92B9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078908"/>
            <a:ext cx="8763000" cy="44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4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0D767B-4BAE-430C-A528-2F283BCDEB8A}"/>
              </a:ext>
            </a:extLst>
          </p:cNvPr>
          <p:cNvSpPr/>
          <p:nvPr/>
        </p:nvSpPr>
        <p:spPr>
          <a:xfrm>
            <a:off x="9992412" y="6608190"/>
            <a:ext cx="2199588" cy="24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742DEF-0426-426E-B823-7937F4F04037}"/>
              </a:ext>
            </a:extLst>
          </p:cNvPr>
          <p:cNvSpPr txBox="1"/>
          <p:nvPr/>
        </p:nvSpPr>
        <p:spPr>
          <a:xfrm>
            <a:off x="1045261" y="1335672"/>
            <a:ext cx="606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사용자들의 팔로우로 서로의 여행경험 참고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99134-E109-4C45-909D-3FF67B8DA229}"/>
              </a:ext>
            </a:extLst>
          </p:cNvPr>
          <p:cNvSpPr txBox="1"/>
          <p:nvPr/>
        </p:nvSpPr>
        <p:spPr>
          <a:xfrm>
            <a:off x="439353" y="1181784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화면 녹화 11">
            <a:hlinkClick r:id="" action="ppaction://media"/>
            <a:extLst>
              <a:ext uri="{FF2B5EF4-FFF2-40B4-BE49-F238E27FC236}">
                <a16:creationId xmlns:a16="http://schemas.microsoft.com/office/drawing/2014/main" id="{0A7C9C9E-65B3-422E-ABE4-4926DB44B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073" y="2078908"/>
            <a:ext cx="8450606" cy="43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0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6F778-AB9C-4E58-9B6C-B4E293A1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74F9-2569-4DE6-9A1C-0C9DCFAFECF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D2551D-E28F-4AC1-845E-E77A839BDF8F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0D19C-BD34-486B-877F-91E8EE5A5735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4C8313-CB9A-4AD3-9525-3ECBC0187CD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17AAA-1CBF-4FF2-929F-992E6EC6CDC1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9228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1"/>
                    </a:solidFill>
                  </a:rPr>
                  <a:t>기획 배경 및 목표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073B6-EF23-4646-B283-4A1E2DFE371D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2,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5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97A76C-E93E-447C-A3C0-AC60028663D6}"/>
              </a:ext>
            </a:extLst>
          </p:cNvPr>
          <p:cNvSpPr/>
          <p:nvPr/>
        </p:nvSpPr>
        <p:spPr>
          <a:xfrm>
            <a:off x="810668" y="4393729"/>
            <a:ext cx="4597410" cy="2068047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400" kern="1200" spc="-1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88062F-CC35-4D96-AA45-7D7DED798DB5}"/>
              </a:ext>
            </a:extLst>
          </p:cNvPr>
          <p:cNvSpPr/>
          <p:nvPr/>
        </p:nvSpPr>
        <p:spPr>
          <a:xfrm>
            <a:off x="6618113" y="4393730"/>
            <a:ext cx="4597410" cy="2068047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400" kern="1200" spc="-1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272E30-F290-42FE-9187-0FCDBEAF1D3E}"/>
              </a:ext>
            </a:extLst>
          </p:cNvPr>
          <p:cNvSpPr/>
          <p:nvPr/>
        </p:nvSpPr>
        <p:spPr>
          <a:xfrm>
            <a:off x="6618113" y="1237964"/>
            <a:ext cx="4597410" cy="2068047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400" kern="1200" spc="-1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배경 및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A182EE-832E-4C60-808D-8A56E1AA991E}"/>
              </a:ext>
            </a:extLst>
          </p:cNvPr>
          <p:cNvSpPr/>
          <p:nvPr/>
        </p:nvSpPr>
        <p:spPr>
          <a:xfrm>
            <a:off x="810668" y="1237964"/>
            <a:ext cx="4597410" cy="2068047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400" kern="1200" spc="-150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05CC202-0F05-495A-9E0E-3E5FB92B32F1}"/>
              </a:ext>
            </a:extLst>
          </p:cNvPr>
          <p:cNvSpPr/>
          <p:nvPr/>
        </p:nvSpPr>
        <p:spPr>
          <a:xfrm>
            <a:off x="392303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목적지 탐색</a:t>
            </a:r>
            <a:endParaRPr lang="ko-KR" altLang="en-US" sz="20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2CD176A-93FE-4D1C-A0A3-7CF6140B7652}"/>
              </a:ext>
            </a:extLst>
          </p:cNvPr>
          <p:cNvSpPr/>
          <p:nvPr/>
        </p:nvSpPr>
        <p:spPr>
          <a:xfrm>
            <a:off x="608661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목적지 산출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13128FA-0A7F-4F94-8581-08E822523F7B}"/>
              </a:ext>
            </a:extLst>
          </p:cNvPr>
          <p:cNvSpPr/>
          <p:nvPr/>
        </p:nvSpPr>
        <p:spPr>
          <a:xfrm>
            <a:off x="6086611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819081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 </a:t>
            </a:r>
            <a:endParaRPr lang="en-US" altLang="ko-KR" sz="20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</a:t>
            </a: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A901EFF-4F4E-4D15-9166-0892273F4A78}"/>
              </a:ext>
            </a:extLst>
          </p:cNvPr>
          <p:cNvSpPr/>
          <p:nvPr/>
        </p:nvSpPr>
        <p:spPr>
          <a:xfrm>
            <a:off x="3923030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 </a:t>
            </a:r>
            <a:endParaRPr lang="en-US" altLang="ko-KR" sz="20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2952D4D-D4B2-4C97-A217-8498E44EBFE3}"/>
              </a:ext>
            </a:extLst>
          </p:cNvPr>
          <p:cNvSpPr/>
          <p:nvPr/>
        </p:nvSpPr>
        <p:spPr>
          <a:xfrm>
            <a:off x="5816338" y="2790334"/>
            <a:ext cx="471340" cy="26394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CEDBF56-E83E-463A-9701-B1D49C96CABC}"/>
              </a:ext>
            </a:extLst>
          </p:cNvPr>
          <p:cNvSpPr/>
          <p:nvPr/>
        </p:nvSpPr>
        <p:spPr>
          <a:xfrm rot="5400000">
            <a:off x="6752996" y="3731712"/>
            <a:ext cx="471340" cy="26394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030E057-3E52-46E7-AF71-8FD29C88C142}"/>
              </a:ext>
            </a:extLst>
          </p:cNvPr>
          <p:cNvSpPr/>
          <p:nvPr/>
        </p:nvSpPr>
        <p:spPr>
          <a:xfrm rot="10800000">
            <a:off x="5784130" y="4658539"/>
            <a:ext cx="471340" cy="26394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9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574</Words>
  <Application>Microsoft Office PowerPoint</Application>
  <PresentationFormat>와이드스크린</PresentationFormat>
  <Paragraphs>144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나눔스퀘어 Bold</vt:lpstr>
      <vt:lpstr>나눔스퀘어 ExtraBold</vt:lpstr>
      <vt:lpstr>나눔스퀘어 Light</vt:lpstr>
      <vt:lpstr>맑은 고딕</vt:lpstr>
      <vt:lpstr>새굴림</vt:lpstr>
      <vt:lpstr>Arial</vt:lpstr>
      <vt:lpstr>Arial Nova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유호재</cp:lastModifiedBy>
  <cp:revision>62</cp:revision>
  <dcterms:created xsi:type="dcterms:W3CDTF">2020-06-22T00:57:09Z</dcterms:created>
  <dcterms:modified xsi:type="dcterms:W3CDTF">2023-05-25T18:41:19Z</dcterms:modified>
</cp:coreProperties>
</file>